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76" r:id="rId5"/>
    <p:sldId id="281" r:id="rId6"/>
    <p:sldId id="292" r:id="rId7"/>
    <p:sldId id="293" r:id="rId8"/>
    <p:sldId id="294" r:id="rId9"/>
    <p:sldId id="282" r:id="rId10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30" autoAdjust="0"/>
  </p:normalViewPr>
  <p:slideViewPr>
    <p:cSldViewPr>
      <p:cViewPr varScale="1">
        <p:scale>
          <a:sx n="106" d="100"/>
          <a:sy n="106" d="100"/>
        </p:scale>
        <p:origin x="11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ton\Documents\Ulriks%20dokument\F&#229;gel\Bj&#246;rn_L&#246;vstabukten\Casdpian_tern_Colonies_Sweden_vs_Finaln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Average no of pairs in colonies in Finland</c:v>
          </c:tx>
          <c:marker>
            <c:symbol val="none"/>
          </c:marker>
          <c:cat>
            <c:numRef>
              <c:f>Sheet1!$B$2:$E$2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Sheet1!$B$45:$E$45</c:f>
              <c:numCache>
                <c:formatCode>0</c:formatCode>
                <c:ptCount val="4"/>
                <c:pt idx="0">
                  <c:v>55</c:v>
                </c:pt>
                <c:pt idx="1">
                  <c:v>63.533333333333331</c:v>
                </c:pt>
                <c:pt idx="2">
                  <c:v>62.923076923076934</c:v>
                </c:pt>
                <c:pt idx="3">
                  <c:v>63.25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3F6-49BA-AD21-3366A4128D98}"/>
            </c:ext>
          </c:extLst>
        </c:ser>
        <c:ser>
          <c:idx val="0"/>
          <c:order val="1"/>
          <c:tx>
            <c:v>Average no of pairs in colonies in Sweden</c:v>
          </c:tx>
          <c:marker>
            <c:symbol val="none"/>
          </c:marker>
          <c:val>
            <c:numRef>
              <c:f>Sheet1!$B$51:$E$51</c:f>
              <c:numCache>
                <c:formatCode>General</c:formatCode>
                <c:ptCount val="4"/>
                <c:pt idx="0">
                  <c:v>53</c:v>
                </c:pt>
                <c:pt idx="1">
                  <c:v>49</c:v>
                </c:pt>
                <c:pt idx="2">
                  <c:v>44</c:v>
                </c:pt>
                <c:pt idx="3">
                  <c:v>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3F6-49BA-AD21-3366A4128D98}"/>
            </c:ext>
          </c:extLst>
        </c:ser>
        <c:ser>
          <c:idx val="2"/>
          <c:order val="2"/>
          <c:tx>
            <c:v>No of colonies in Finland</c:v>
          </c:tx>
          <c:marker>
            <c:symbol val="none"/>
          </c:marker>
          <c:val>
            <c:numRef>
              <c:f>Sheet1!$B$42:$E$42</c:f>
              <c:numCache>
                <c:formatCode>General</c:formatCode>
                <c:ptCount val="4"/>
                <c:pt idx="0">
                  <c:v>13</c:v>
                </c:pt>
                <c:pt idx="1">
                  <c:v>15</c:v>
                </c:pt>
                <c:pt idx="2">
                  <c:v>13</c:v>
                </c:pt>
                <c:pt idx="3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3F6-49BA-AD21-3366A4128D98}"/>
            </c:ext>
          </c:extLst>
        </c:ser>
        <c:ser>
          <c:idx val="3"/>
          <c:order val="3"/>
          <c:tx>
            <c:v>No of colonies in sweden</c:v>
          </c:tx>
          <c:marker>
            <c:symbol val="none"/>
          </c:marker>
          <c:val>
            <c:numRef>
              <c:f>Sheet1!$B$52:$E$52</c:f>
              <c:numCache>
                <c:formatCode>General</c:formatCode>
                <c:ptCount val="4"/>
                <c:pt idx="0">
                  <c:v>9</c:v>
                </c:pt>
                <c:pt idx="1">
                  <c:v>10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3F6-49BA-AD21-3366A4128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4685152"/>
        <c:axId val="224680448"/>
      </c:lineChart>
      <c:catAx>
        <c:axId val="22468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4680448"/>
        <c:crosses val="autoZero"/>
        <c:auto val="1"/>
        <c:lblAlgn val="ctr"/>
        <c:lblOffset val="100"/>
        <c:noMultiLvlLbl val="0"/>
      </c:catAx>
      <c:valAx>
        <c:axId val="22468044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246851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44DC-20DE-4A72-B2D4-CF3C335679E1}" type="datetimeFigureOut">
              <a:rPr lang="sv-SE"/>
              <a:pPr>
                <a:defRPr/>
              </a:pPr>
              <a:t>2016-12-01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BEB3A-B4FD-44A1-8CB5-8CB2C530F88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378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A45B3-A6B8-4014-B79D-974EC06046B9}" type="datetimeFigureOut">
              <a:rPr lang="sv-SE"/>
              <a:pPr>
                <a:defRPr/>
              </a:pPr>
              <a:t>2016-12-01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A25A-29DF-4BCF-A9D3-D7A2CC341AD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4516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5193E-D47A-4F7F-A98F-3A4FE97E2F7F}" type="datetimeFigureOut">
              <a:rPr lang="sv-SE"/>
              <a:pPr>
                <a:defRPr/>
              </a:pPr>
              <a:t>2016-12-01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6E715-6750-4F20-AD89-4BE9465F16E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1469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A9054-F5CA-4A23-A8D4-B66056872FDA}" type="datetimeFigureOut">
              <a:rPr lang="sv-SE"/>
              <a:pPr>
                <a:defRPr/>
              </a:pPr>
              <a:t>2016-12-01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6A9DF-B545-4732-B2F1-FF837CBC1F6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9402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4ABCE-CBDA-4DEE-B500-9A7A95CE4BB7}" type="datetimeFigureOut">
              <a:rPr lang="sv-SE"/>
              <a:pPr>
                <a:defRPr/>
              </a:pPr>
              <a:t>2016-12-01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52BEB-EEF5-48AE-A1C1-7971D235AF3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495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4044C-219C-429A-ADE8-5F9FCFB0B913}" type="datetimeFigureOut">
              <a:rPr lang="sv-SE"/>
              <a:pPr>
                <a:defRPr/>
              </a:pPr>
              <a:t>2016-12-01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71174-0801-4E6E-8E02-508835711A0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8603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31171-D09F-4CB2-A10A-43E62123DB82}" type="datetimeFigureOut">
              <a:rPr lang="sv-SE"/>
              <a:pPr>
                <a:defRPr/>
              </a:pPr>
              <a:t>2016-12-01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A75D0-00FB-455A-83FC-767A4EC04A3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85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300E-3990-4B34-86E6-20645A620227}" type="datetimeFigureOut">
              <a:rPr lang="sv-SE"/>
              <a:pPr>
                <a:defRPr/>
              </a:pPr>
              <a:t>2016-12-01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BD894-E723-45C0-9F19-9234FC87F0F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4061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FF81B-1E82-499E-BEA2-2F2C6680016A}" type="datetimeFigureOut">
              <a:rPr lang="sv-SE"/>
              <a:pPr>
                <a:defRPr/>
              </a:pPr>
              <a:t>2016-12-01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E40B0-FC82-49EC-8448-EB51CDACEE7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2920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54AD8-D2BA-49C5-BF2B-C0EFF184A2B8}" type="datetimeFigureOut">
              <a:rPr lang="sv-SE"/>
              <a:pPr>
                <a:defRPr/>
              </a:pPr>
              <a:t>2016-12-01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B4865-6F00-475F-BB95-FD9A72459A4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59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6E1F5-5B66-4A25-B912-B0B0486BEE8C}" type="datetimeFigureOut">
              <a:rPr lang="sv-SE"/>
              <a:pPr>
                <a:defRPr/>
              </a:pPr>
              <a:t>2016-12-01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25E94-EA34-4A86-9020-368140D0B12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2981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C63C28-5D45-4555-A8F2-2F1A5F83B5E1}" type="datetimeFigureOut">
              <a:rPr lang="sv-SE"/>
              <a:pPr>
                <a:defRPr/>
              </a:pPr>
              <a:t>2016-12-01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315BB92-DA8A-4EE0-BA56-1562171B00E0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ubrik 1"/>
          <p:cNvSpPr>
            <a:spLocks noGrp="1"/>
          </p:cNvSpPr>
          <p:nvPr>
            <p:ph type="ctrTitle"/>
          </p:nvPr>
        </p:nvSpPr>
        <p:spPr>
          <a:xfrm>
            <a:off x="642938" y="428625"/>
            <a:ext cx="7772400" cy="1214438"/>
          </a:xfrm>
        </p:spPr>
        <p:txBody>
          <a:bodyPr/>
          <a:lstStyle/>
          <a:p>
            <a:pPr eaLnBrk="1" hangingPunct="1"/>
            <a:r>
              <a:rPr lang="sv-SE" altLang="sv-SE"/>
              <a:t>Caspian Terns in Sweden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1643063"/>
            <a:ext cx="6400800" cy="44291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v-SE" dirty="0"/>
          </a:p>
          <a:p>
            <a:pPr eaLnBrk="1" fontAlgn="auto" hangingPunct="1">
              <a:spcAft>
                <a:spcPts val="0"/>
              </a:spcAft>
              <a:defRPr/>
            </a:pPr>
            <a:endParaRPr lang="sv-SE" dirty="0"/>
          </a:p>
          <a:p>
            <a:pPr eaLnBrk="1" fontAlgn="auto" hangingPunct="1">
              <a:spcAft>
                <a:spcPts val="0"/>
              </a:spcAft>
              <a:defRPr/>
            </a:pPr>
            <a:endParaRPr lang="sv-SE" dirty="0"/>
          </a:p>
          <a:p>
            <a:pPr eaLnBrk="1" fontAlgn="auto" hangingPunct="1">
              <a:spcAft>
                <a:spcPts val="0"/>
              </a:spcAft>
              <a:defRPr/>
            </a:pPr>
            <a:endParaRPr lang="sv-SE" dirty="0"/>
          </a:p>
          <a:p>
            <a:pPr eaLnBrk="1" fontAlgn="auto" hangingPunct="1">
              <a:spcAft>
                <a:spcPts val="0"/>
              </a:spcAft>
              <a:defRPr/>
            </a:pPr>
            <a:endParaRPr lang="sv-SE" dirty="0"/>
          </a:p>
          <a:p>
            <a:pPr eaLnBrk="1" fontAlgn="auto" hangingPunct="1">
              <a:spcAft>
                <a:spcPts val="0"/>
              </a:spcAft>
              <a:defRPr/>
            </a:pPr>
            <a:endParaRPr lang="sv-SE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dirty="0"/>
              <a:t>Population trends 1990-2015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sz="2000" dirty="0"/>
              <a:t>Project </a:t>
            </a:r>
            <a:r>
              <a:rPr lang="sv-SE" sz="2000" dirty="0" err="1"/>
              <a:t>Caspian</a:t>
            </a:r>
            <a:r>
              <a:rPr lang="sv-SE" sz="2000" dirty="0"/>
              <a:t> Tern Sweden, Ulrik Lötberg</a:t>
            </a:r>
          </a:p>
        </p:txBody>
      </p:sp>
      <p:pic>
        <p:nvPicPr>
          <p:cNvPr id="13315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5903912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elton\Documents\Ulriks dokument\Fågel\SOF\SOF_logotyp 2\FoÌˆr_Microsoft_office\SOF_logotyp_off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88913"/>
            <a:ext cx="5937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ubrik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sv-SE" sz="3600"/>
              <a:t>Number</a:t>
            </a:r>
            <a:r>
              <a:rPr lang="sv-SE" altLang="sv-SE" sz="3600"/>
              <a:t> of Breeding pairs in Sweden</a:t>
            </a:r>
            <a:endParaRPr lang="en-US" altLang="sv-SE" sz="360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59" y="1268760"/>
            <a:ext cx="7971057" cy="5400600"/>
          </a:xfrm>
          <a:prstGeom prst="rect">
            <a:avLst/>
          </a:prstGeom>
        </p:spPr>
      </p:pic>
      <p:pic>
        <p:nvPicPr>
          <p:cNvPr id="5" name="Picture 4" descr="C:\Users\elton\Documents\Ulriks dokument\Fågel\SOF\SOF_logotyp 2\FoÌˆr_Microsoft_office\SOF_logotyp_off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88913"/>
            <a:ext cx="5937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ubrik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sv-SE" sz="4000"/>
              <a:t>Is there a threat?</a:t>
            </a:r>
          </a:p>
        </p:txBody>
      </p:sp>
      <p:sp>
        <p:nvSpPr>
          <p:cNvPr id="1536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15363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71501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elton\Documents\Ulriks dokument\Fågel\SOF\SOF_logotyp 2\FoÌˆr_Microsoft_office\SOF_logotyp_off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88913"/>
            <a:ext cx="5937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ubrik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/>
          <a:lstStyle/>
          <a:p>
            <a:pPr eaLnBrk="1" hangingPunct="1"/>
            <a:r>
              <a:rPr lang="en-US" altLang="sv-SE" sz="3600" dirty="0"/>
              <a:t>Breeding success – a threat to the species</a:t>
            </a:r>
            <a:endParaRPr lang="sv-SE" altLang="sv-SE" sz="3600" dirty="0"/>
          </a:p>
        </p:txBody>
      </p:sp>
      <p:pic>
        <p:nvPicPr>
          <p:cNvPr id="16386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230313"/>
            <a:ext cx="7775575" cy="5265737"/>
          </a:xfrm>
        </p:spPr>
      </p:pic>
      <p:pic>
        <p:nvPicPr>
          <p:cNvPr id="4" name="Picture 4" descr="C:\Users\elton\Documents\Ulriks dokument\Fågel\SOF\SOF_logotyp 2\FoÌˆr_Microsoft_office\SOF_logotyp_off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88913"/>
            <a:ext cx="5937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ubrik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pPr eaLnBrk="1" hangingPunct="1"/>
            <a:r>
              <a:rPr lang="sv-SE" altLang="sv-SE" sz="4000"/>
              <a:t>Future?</a:t>
            </a:r>
          </a:p>
        </p:txBody>
      </p:sp>
      <p:pic>
        <p:nvPicPr>
          <p:cNvPr id="17410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8125" y="1600200"/>
            <a:ext cx="6127750" cy="4525963"/>
          </a:xfrm>
        </p:spPr>
      </p:pic>
      <p:pic>
        <p:nvPicPr>
          <p:cNvPr id="4" name="Picture 4" descr="C:\Users\elton\Documents\Ulriks dokument\Fågel\SOF\SOF_logotyp 2\FoÌˆr_Microsoft_office\SOF_logotyp_off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88913"/>
            <a:ext cx="5937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ubrik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sv-SE" sz="3600"/>
              <a:t>Breeding success vs No of Pairs</a:t>
            </a:r>
          </a:p>
        </p:txBody>
      </p:sp>
      <p:pic>
        <p:nvPicPr>
          <p:cNvPr id="18434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550" y="1268413"/>
            <a:ext cx="7683500" cy="5400675"/>
          </a:xfrm>
        </p:spPr>
      </p:pic>
      <p:pic>
        <p:nvPicPr>
          <p:cNvPr id="4" name="Picture 4" descr="C:\Users\elton\Documents\Ulriks dokument\Fågel\SOF\SOF_logotyp 2\FoÌˆr_Microsoft_office\SOF_logotyp_off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88913"/>
            <a:ext cx="5937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ubrik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sv-SE" sz="3600"/>
              <a:t>Reduction of breeding success of Ca</a:t>
            </a:r>
            <a:r>
              <a:rPr lang="sv-SE" altLang="sv-SE" sz="3600"/>
              <a:t>spian Tern in Sweden 19</a:t>
            </a:r>
            <a:r>
              <a:rPr lang="en-US" altLang="sv-SE" sz="3600"/>
              <a:t>90-2012</a:t>
            </a:r>
          </a:p>
        </p:txBody>
      </p:sp>
      <p:sp>
        <p:nvSpPr>
          <p:cNvPr id="19458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sv-SE" sz="1600" dirty="0"/>
              <a:t>					           1990-1999  2003-2012  Change in % </a:t>
            </a:r>
            <a:br>
              <a:rPr lang="en-US" altLang="sv-SE" sz="1600" dirty="0"/>
            </a:br>
            <a:r>
              <a:rPr lang="en-US" altLang="sv-SE" sz="1600" dirty="0"/>
              <a:t>Average number of breeding pairs                                                           477               580              22  </a:t>
            </a:r>
            <a:br>
              <a:rPr lang="en-US" altLang="sv-SE" sz="1600" dirty="0"/>
            </a:br>
            <a:r>
              <a:rPr lang="en-US" altLang="sv-SE" sz="1600" dirty="0"/>
              <a:t>Average number of breeding pairs in colonies                                      408                493              21  </a:t>
            </a:r>
            <a:br>
              <a:rPr lang="en-US" altLang="sv-SE" sz="1600" dirty="0"/>
            </a:br>
            <a:r>
              <a:rPr lang="en-US" altLang="sv-SE" sz="1600" dirty="0"/>
              <a:t>Average number of solitary breeding pairs                                              68                  88              28  </a:t>
            </a:r>
            <a:br>
              <a:rPr lang="en-US" altLang="sv-SE" sz="1600" dirty="0"/>
            </a:br>
            <a:r>
              <a:rPr lang="en-US" altLang="sv-SE" sz="1600" dirty="0"/>
              <a:t>         </a:t>
            </a:r>
            <a:br>
              <a:rPr lang="en-US" altLang="sv-SE" sz="1600" dirty="0"/>
            </a:br>
            <a:r>
              <a:rPr lang="en-US" altLang="sv-SE" sz="1600" dirty="0"/>
              <a:t>Average number ringed </a:t>
            </a:r>
            <a:r>
              <a:rPr lang="en-US" altLang="sv-SE" sz="1600" dirty="0" err="1"/>
              <a:t>pullis</a:t>
            </a:r>
            <a:r>
              <a:rPr lang="en-US" altLang="sv-SE" sz="1600" dirty="0"/>
              <a:t>                                                                   484               398             </a:t>
            </a:r>
            <a:r>
              <a:rPr lang="en-US" altLang="sv-SE" sz="1600" dirty="0">
                <a:solidFill>
                  <a:srgbClr val="FF0000"/>
                </a:solidFill>
              </a:rPr>
              <a:t>-18</a:t>
            </a:r>
            <a:r>
              <a:rPr lang="en-US" altLang="sv-SE" sz="1600" dirty="0"/>
              <a:t>  </a:t>
            </a:r>
            <a:br>
              <a:rPr lang="en-US" altLang="sv-SE" sz="1600" dirty="0"/>
            </a:br>
            <a:r>
              <a:rPr lang="en-US" altLang="sv-SE" sz="1600" dirty="0"/>
              <a:t>Average number ringed </a:t>
            </a:r>
            <a:r>
              <a:rPr lang="en-US" altLang="sv-SE" sz="1600" dirty="0" err="1"/>
              <a:t>pullis</a:t>
            </a:r>
            <a:r>
              <a:rPr lang="en-US" altLang="sv-SE" sz="1600" dirty="0"/>
              <a:t> in colonies                                              444                362             </a:t>
            </a:r>
            <a:r>
              <a:rPr lang="en-US" altLang="sv-SE" sz="1600" dirty="0">
                <a:solidFill>
                  <a:srgbClr val="FF0000"/>
                </a:solidFill>
              </a:rPr>
              <a:t>-19</a:t>
            </a:r>
            <a:r>
              <a:rPr lang="en-US" altLang="sv-SE" sz="1600" dirty="0"/>
              <a:t>  </a:t>
            </a:r>
            <a:br>
              <a:rPr lang="en-US" altLang="sv-SE" sz="1600" dirty="0"/>
            </a:br>
            <a:r>
              <a:rPr lang="en-US" altLang="sv-SE" sz="1600" dirty="0"/>
              <a:t>Average number ringed </a:t>
            </a:r>
            <a:r>
              <a:rPr lang="en-US" altLang="sv-SE" sz="1600" dirty="0" err="1"/>
              <a:t>pullis</a:t>
            </a:r>
            <a:r>
              <a:rPr lang="en-US" altLang="sv-SE" sz="1600" dirty="0"/>
              <a:t> in solitary </a:t>
            </a:r>
            <a:r>
              <a:rPr lang="en-US" altLang="sv-SE" sz="1600" dirty="0" err="1"/>
              <a:t>breedings</a:t>
            </a:r>
            <a:r>
              <a:rPr lang="en-US" altLang="sv-SE" sz="1600" dirty="0"/>
              <a:t>                               41                  37               </a:t>
            </a:r>
            <a:r>
              <a:rPr lang="en-US" altLang="sv-SE" sz="1600" dirty="0">
                <a:solidFill>
                  <a:srgbClr val="FF0000"/>
                </a:solidFill>
              </a:rPr>
              <a:t>-9</a:t>
            </a:r>
            <a:r>
              <a:rPr lang="en-US" altLang="sv-SE" sz="1600" dirty="0"/>
              <a:t>  </a:t>
            </a:r>
            <a:br>
              <a:rPr lang="en-US" altLang="sv-SE" sz="1600" dirty="0"/>
            </a:br>
            <a:r>
              <a:rPr lang="en-US" altLang="sv-SE" sz="1600" dirty="0"/>
              <a:t>         </a:t>
            </a:r>
            <a:br>
              <a:rPr lang="en-US" altLang="sv-SE" sz="1600" dirty="0"/>
            </a:br>
            <a:r>
              <a:rPr lang="en-US" altLang="sv-SE" sz="1600" dirty="0"/>
              <a:t>Average number of ringed </a:t>
            </a:r>
            <a:r>
              <a:rPr lang="en-US" altLang="sv-SE" sz="1600" dirty="0" err="1"/>
              <a:t>pullis</a:t>
            </a:r>
            <a:r>
              <a:rPr lang="en-US" altLang="sv-SE" sz="1600" dirty="0"/>
              <a:t> per breeding pair                             1,02              0,68             </a:t>
            </a:r>
            <a:r>
              <a:rPr lang="en-US" altLang="sv-SE" sz="1600" dirty="0">
                <a:solidFill>
                  <a:srgbClr val="FF0000"/>
                </a:solidFill>
              </a:rPr>
              <a:t>-34</a:t>
            </a:r>
            <a:r>
              <a:rPr lang="en-US" altLang="sv-SE" sz="1600" dirty="0"/>
              <a:t>  </a:t>
            </a:r>
            <a:br>
              <a:rPr lang="en-US" altLang="sv-SE" sz="1600" dirty="0"/>
            </a:br>
            <a:r>
              <a:rPr lang="en-US" altLang="sv-SE" sz="1600" dirty="0"/>
              <a:t>Average number of ringed </a:t>
            </a:r>
            <a:r>
              <a:rPr lang="en-US" altLang="sv-SE" sz="1600" dirty="0" err="1"/>
              <a:t>pullis</a:t>
            </a:r>
            <a:r>
              <a:rPr lang="en-US" altLang="sv-SE" sz="1600" dirty="0"/>
              <a:t> per breeding pair in colonies         1,10              0,72             </a:t>
            </a:r>
            <a:r>
              <a:rPr lang="en-US" altLang="sv-SE" sz="1600" dirty="0">
                <a:solidFill>
                  <a:srgbClr val="FF0000"/>
                </a:solidFill>
              </a:rPr>
              <a:t>-34</a:t>
            </a:r>
            <a:r>
              <a:rPr lang="en-US" altLang="sv-SE" sz="1600" dirty="0"/>
              <a:t>  </a:t>
            </a:r>
            <a:br>
              <a:rPr lang="en-US" altLang="sv-SE" sz="1600" dirty="0"/>
            </a:br>
            <a:r>
              <a:rPr lang="en-US" altLang="sv-SE" sz="1600" dirty="0"/>
              <a:t>Average number of ringed </a:t>
            </a:r>
            <a:r>
              <a:rPr lang="en-US" altLang="sv-SE" sz="1600" dirty="0" err="1"/>
              <a:t>pullis</a:t>
            </a:r>
            <a:r>
              <a:rPr lang="en-US" altLang="sv-SE" sz="1600" dirty="0"/>
              <a:t> per solitary breeding pair               0,62              0,42             </a:t>
            </a:r>
            <a:r>
              <a:rPr lang="en-US" altLang="sv-SE" sz="1600" dirty="0">
                <a:solidFill>
                  <a:srgbClr val="FF0000"/>
                </a:solidFill>
              </a:rPr>
              <a:t>-32</a:t>
            </a:r>
            <a:r>
              <a:rPr lang="en-US" altLang="sv-SE" sz="1600" dirty="0"/>
              <a:t> </a:t>
            </a:r>
            <a:br>
              <a:rPr lang="en-US" altLang="sv-SE" sz="1600" dirty="0"/>
            </a:br>
            <a:endParaRPr lang="sv-SE" altLang="sv-SE" sz="1600" dirty="0"/>
          </a:p>
        </p:txBody>
      </p:sp>
      <p:pic>
        <p:nvPicPr>
          <p:cNvPr id="19459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724400"/>
            <a:ext cx="431958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elton\Documents\Ulriks dokument\Fågel\SOF\SOF_logotyp 2\FoÌˆr_Microsoft_office\SOF_logotyp_off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88913"/>
            <a:ext cx="5937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ubrik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eaLnBrk="1" hangingPunct="1"/>
            <a:r>
              <a:rPr lang="sv-SE" altLang="sv-SE" sz="3600"/>
              <a:t>Swedish colonies vs Finnish colonies</a:t>
            </a:r>
            <a:endParaRPr lang="en-US" altLang="sv-SE" sz="3600"/>
          </a:p>
        </p:txBody>
      </p:sp>
      <p:sp>
        <p:nvSpPr>
          <p:cNvPr id="2048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sv-SE" sz="1600"/>
              <a:t>Total number of pairs Sweden vs Finland  =&gt; Finland has 50% more pairs than in Sweden</a:t>
            </a:r>
            <a:br>
              <a:rPr lang="en-US" altLang="sv-SE" sz="1600"/>
            </a:br>
            <a:endParaRPr lang="sv-SE" altLang="sv-SE" sz="1600"/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2123728" y="2132856"/>
          <a:ext cx="4572000" cy="4271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4" descr="C:\Users\elton\Documents\Ulriks dokument\Fågel\SOF\SOF_logotyp 2\FoÌˆr_Microsoft_office\SOF_logotyp_off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88913"/>
            <a:ext cx="5937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ubrik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pPr eaLnBrk="1" hangingPunct="1"/>
            <a:endParaRPr lang="sv-SE" altLang="sv-SE" sz="4000"/>
          </a:p>
        </p:txBody>
      </p:sp>
      <p:sp>
        <p:nvSpPr>
          <p:cNvPr id="21506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21507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000"/>
            <a:ext cx="9144001" cy="681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75</Words>
  <Application>Microsoft Office PowerPoint</Application>
  <PresentationFormat>Bildspel på skärmen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Office-tema</vt:lpstr>
      <vt:lpstr>Caspian Terns in Sweden</vt:lpstr>
      <vt:lpstr>Number of Breeding pairs in Sweden</vt:lpstr>
      <vt:lpstr>Is there a threat?</vt:lpstr>
      <vt:lpstr>Breeding success – a threat to the species</vt:lpstr>
      <vt:lpstr>Future?</vt:lpstr>
      <vt:lpstr>Breeding success vs No of Pairs</vt:lpstr>
      <vt:lpstr>Reduction of breeding success of Caspian Tern in Sweden 1990-2012</vt:lpstr>
      <vt:lpstr>Swedish colonies vs Finnish colonies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Caspian Terns in Sweden 1990-2009 population trend</dc:title>
  <dc:creator>Ulrik Lötberg</dc:creator>
  <cp:lastModifiedBy>Solvidd</cp:lastModifiedBy>
  <cp:revision>126</cp:revision>
  <dcterms:created xsi:type="dcterms:W3CDTF">2009-10-27T03:50:37Z</dcterms:created>
  <dcterms:modified xsi:type="dcterms:W3CDTF">2016-12-01T19:34:33Z</dcterms:modified>
</cp:coreProperties>
</file>