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78" r:id="rId4"/>
    <p:sldId id="279" r:id="rId5"/>
    <p:sldId id="285" r:id="rId6"/>
    <p:sldId id="280" r:id="rId7"/>
    <p:sldId id="286" r:id="rId8"/>
    <p:sldId id="281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05" autoAdjust="0"/>
  </p:normalViewPr>
  <p:slideViewPr>
    <p:cSldViewPr>
      <p:cViewPr varScale="1">
        <p:scale>
          <a:sx n="112" d="100"/>
          <a:sy n="112" d="100"/>
        </p:scale>
        <p:origin x="9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B62D68-A918-4652-909A-D6220E2B86AA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599B11-6059-488F-8179-FA1ED584698A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091364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sv-SE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2819D1-F207-4909-9AF4-CAE11696E563}" type="slidenum">
              <a:rPr lang="en-US" altLang="sv-SE"/>
              <a:pPr/>
              <a:t>2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88152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sv-SE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93DB6A-A335-4B01-A106-3A892811E2AC}" type="slidenum">
              <a:rPr lang="en-US" altLang="sv-SE"/>
              <a:pPr/>
              <a:t>9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17465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90B6-6834-47E5-8B70-A220BE1CEBE5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312D8-F6B6-4646-BFED-8F566431E46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6855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D939-CDFA-4D12-AE5F-4F8501CA6A12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FC112-3E15-4A09-A0CD-91F27979879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3972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D225F-134E-4FA3-92CB-611A13FEBC83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60AD7-37EC-4AD3-942D-321B02E0908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616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A1CC-92EB-4999-BD31-6A2185945CAB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F260D-19D3-4BE9-B731-778483027FF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990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BB1A-2F90-40F6-B924-1BD81B8D364C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E306B-0E63-4E34-8D24-20BAA25A311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5343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8032-70FF-4B92-ACB9-B4DC679A34CE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070A1-01B9-42D8-8190-B9B47D3A003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9986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5BF9-0405-48E4-BA4F-67A25EBAB084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BCD5E-2F52-487C-B159-5D20BEFD37B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6754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A445C-94D3-4FFD-ABD0-1D00F9040B9D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BD918-2E33-4514-B140-069E8644B8C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7353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C371-8284-4AB7-9DFE-F1882EBA7F79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C2992-8A01-4870-960C-5C4A77A55DE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7535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1D5C-F73F-4F00-881F-F298C66B3D09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2A76D-9129-4EC4-A18A-BE07526DA71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2259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AC4B-CBC8-4784-8398-D15174AFB57E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0E5F3-0047-4C95-A8D6-20ED3A675C8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3440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B9032E-4E5F-4061-8E40-9B2EB483B5CA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7CA3583-8559-4B1F-9F65-753AB841804F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ctrTitle"/>
          </p:nvPr>
        </p:nvSpPr>
        <p:spPr>
          <a:xfrm>
            <a:off x="642938" y="428625"/>
            <a:ext cx="7772400" cy="1214438"/>
          </a:xfrm>
        </p:spPr>
        <p:txBody>
          <a:bodyPr/>
          <a:lstStyle/>
          <a:p>
            <a:pPr eaLnBrk="1" hangingPunct="1"/>
            <a:r>
              <a:rPr lang="sv-SE" altLang="sv-SE"/>
              <a:t>Skräntärne inventering </a:t>
            </a:r>
            <a:r>
              <a:rPr lang="en-US" altLang="sv-SE"/>
              <a:t>2016</a:t>
            </a:r>
          </a:p>
        </p:txBody>
      </p:sp>
      <p:sp>
        <p:nvSpPr>
          <p:cNvPr id="14338" name="Underrubrik 2"/>
          <p:cNvSpPr>
            <a:spLocks noGrp="1"/>
          </p:cNvSpPr>
          <p:nvPr>
            <p:ph type="subTitle" idx="1"/>
          </p:nvPr>
        </p:nvSpPr>
        <p:spPr>
          <a:xfrm>
            <a:off x="1371600" y="1643063"/>
            <a:ext cx="6400800" cy="4881562"/>
          </a:xfrm>
        </p:spPr>
        <p:txBody>
          <a:bodyPr/>
          <a:lstStyle/>
          <a:p>
            <a:pPr eaLnBrk="1" hangingPunct="1"/>
            <a:endParaRPr lang="sv-SE" altLang="sv-SE">
              <a:solidFill>
                <a:srgbClr val="898989"/>
              </a:solidFill>
            </a:endParaRPr>
          </a:p>
          <a:p>
            <a:pPr eaLnBrk="1" hangingPunct="1"/>
            <a:endParaRPr lang="sv-SE" altLang="sv-SE">
              <a:solidFill>
                <a:srgbClr val="898989"/>
              </a:solidFill>
            </a:endParaRPr>
          </a:p>
          <a:p>
            <a:pPr eaLnBrk="1" hangingPunct="1"/>
            <a:endParaRPr lang="sv-SE" altLang="sv-SE">
              <a:solidFill>
                <a:srgbClr val="898989"/>
              </a:solidFill>
            </a:endParaRPr>
          </a:p>
          <a:p>
            <a:pPr algn="r" eaLnBrk="1" hangingPunct="1"/>
            <a:endParaRPr lang="sv-SE" altLang="sv-SE" sz="2000">
              <a:solidFill>
                <a:srgbClr val="898989"/>
              </a:solidFill>
            </a:endParaRPr>
          </a:p>
          <a:p>
            <a:pPr algn="r" eaLnBrk="1" hangingPunct="1"/>
            <a:r>
              <a:rPr lang="sv-SE" altLang="sv-SE" sz="1800">
                <a:solidFill>
                  <a:srgbClr val="898989"/>
                </a:solidFill>
              </a:rPr>
              <a:t>Dubbel föryngring</a:t>
            </a:r>
            <a:r>
              <a:rPr lang="sv-SE" altLang="sv-SE" sz="1800" i="1">
                <a:solidFill>
                  <a:srgbClr val="898989"/>
                </a:solidFill>
              </a:rPr>
              <a:t> </a:t>
            </a:r>
          </a:p>
          <a:p>
            <a:pPr algn="r" eaLnBrk="1" hangingPunct="1"/>
            <a:r>
              <a:rPr lang="sv-SE" altLang="sv-SE" sz="1800">
                <a:solidFill>
                  <a:srgbClr val="898989"/>
                </a:solidFill>
              </a:rPr>
              <a:t>inom Skräntärneleden:</a:t>
            </a:r>
          </a:p>
          <a:p>
            <a:pPr algn="r" eaLnBrk="1" hangingPunct="1"/>
            <a:r>
              <a:rPr lang="sv-SE" altLang="sv-SE" sz="1800">
                <a:solidFill>
                  <a:srgbClr val="898989"/>
                </a:solidFill>
              </a:rPr>
              <a:t>Adrian Djerf på </a:t>
            </a:r>
          </a:p>
          <a:p>
            <a:pPr algn="r" eaLnBrk="1" hangingPunct="1"/>
            <a:r>
              <a:rPr lang="sv-SE" altLang="sv-SE" sz="1800">
                <a:solidFill>
                  <a:srgbClr val="898989"/>
                </a:solidFill>
              </a:rPr>
              <a:t>Älgsbådarna</a:t>
            </a:r>
          </a:p>
        </p:txBody>
      </p:sp>
      <p:pic>
        <p:nvPicPr>
          <p:cNvPr id="14339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20825"/>
            <a:ext cx="33845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ubrik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sz="3600"/>
              <a:t>Norra Norrlandskusten</a:t>
            </a:r>
            <a:endParaRPr lang="en-US" altLang="sv-SE" sz="360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v-SE" dirty="0"/>
              <a:t>		Norrbotten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Rödkallen 59 par( 54 par 2015). 58 ungar ringmärkta (6 </a:t>
            </a:r>
            <a:r>
              <a:rPr lang="sv-SE" sz="2000" dirty="0" err="1"/>
              <a:t>st</a:t>
            </a:r>
            <a:r>
              <a:rPr lang="sv-SE" sz="2000" dirty="0"/>
              <a:t> 2015). Stor predation på små ungar. Endast 30 ungar flygga. 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3 solitära par (0 par 2015), okänd häckningsframgång</a:t>
            </a:r>
          </a:p>
        </p:txBody>
      </p:sp>
      <p:pic>
        <p:nvPicPr>
          <p:cNvPr id="2560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84538"/>
            <a:ext cx="211296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284538"/>
            <a:ext cx="3757612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ubrik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sz="3600"/>
              <a:t>Summering</a:t>
            </a:r>
            <a:endParaRPr lang="en-US" altLang="sv-SE" sz="3600"/>
          </a:p>
        </p:txBody>
      </p:sp>
      <p:sp>
        <p:nvSpPr>
          <p:cNvPr id="26626" name="Platshållare för innehåll 1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/>
              <a:t>					2016	2015	2014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/>
              <a:t>					-------	-------	-------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/>
              <a:t>Totalt antal par			565	541	602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/>
              <a:t>Antal solitära par			110	112	102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/>
              <a:t>Antal par i kolonier			455	429	500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/>
              <a:t>Antal ringmärkta ungar		683	557	550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/>
              <a:t>Antal färgringmärkta 			618	452	489</a:t>
            </a:r>
          </a:p>
        </p:txBody>
      </p:sp>
      <p:pic>
        <p:nvPicPr>
          <p:cNvPr id="4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z="4000"/>
              <a:t>Sydsverige</a:t>
            </a:r>
            <a:endParaRPr lang="en-US" altLang="sv-SE" sz="400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932363" y="1341438"/>
            <a:ext cx="3754437" cy="51831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v-SE" dirty="0"/>
              <a:t>		</a:t>
            </a:r>
          </a:p>
          <a:p>
            <a:pPr marL="0" indent="0">
              <a:buFont typeface="Arial" charset="0"/>
              <a:buNone/>
              <a:defRPr/>
            </a:pPr>
            <a:r>
              <a:rPr lang="sv-SE" dirty="0"/>
              <a:t>	Skåne län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1 par i SV Skåne (1 par 2015)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1 solitära par (1 par 2015) i nordöstra Skåne som fick 0 flygga ungar</a:t>
            </a:r>
          </a:p>
          <a:p>
            <a:pPr>
              <a:buFont typeface="Arial" charset="0"/>
              <a:buChar char="•"/>
              <a:defRPr/>
            </a:pPr>
            <a:endParaRPr lang="sv-SE" sz="2000" dirty="0"/>
          </a:p>
          <a:p>
            <a:pPr marL="0" indent="0">
              <a:buFont typeface="Arial" charset="0"/>
              <a:buNone/>
              <a:defRPr/>
            </a:pPr>
            <a:r>
              <a:rPr lang="sv-SE" sz="2000" dirty="0"/>
              <a:t>	</a:t>
            </a:r>
            <a:r>
              <a:rPr lang="sv-SE" dirty="0"/>
              <a:t>Blekinge län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8 solitära par (7 par 2015). 11 ungar ringmärkta ( 8 </a:t>
            </a:r>
            <a:r>
              <a:rPr lang="sv-SE" sz="2000" dirty="0" err="1"/>
              <a:t>st</a:t>
            </a:r>
            <a:r>
              <a:rPr lang="sv-SE" sz="2000" dirty="0"/>
              <a:t> 2015)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Båtaskär 0 par (0 par 2015).  Eventuell koloni vid Lindö-udde-Hasslö blev inget</a:t>
            </a:r>
          </a:p>
        </p:txBody>
      </p:sp>
      <p:pic>
        <p:nvPicPr>
          <p:cNvPr id="1536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27971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ubrik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sz="3600" dirty="0"/>
              <a:t>Gotland och Götalands inland</a:t>
            </a:r>
            <a:endParaRPr lang="en-US" altLang="sv-SE" sz="3600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492500" y="1600200"/>
            <a:ext cx="51943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v-SE" dirty="0"/>
              <a:t>	Gotlands län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4 solitära par (5 par 2015). 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 err="1"/>
              <a:t>Grauten</a:t>
            </a:r>
            <a:r>
              <a:rPr lang="sv-SE" sz="2000" dirty="0"/>
              <a:t> 25 par (25 par 2015). 34 ringmärkta ungar (26 </a:t>
            </a:r>
            <a:r>
              <a:rPr lang="sv-SE" sz="2000" dirty="0" err="1"/>
              <a:t>st</a:t>
            </a:r>
            <a:r>
              <a:rPr lang="sv-SE" sz="2000" dirty="0"/>
              <a:t> 2015). 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Västergarns </a:t>
            </a:r>
            <a:r>
              <a:rPr lang="sv-SE" sz="2000" dirty="0" err="1"/>
              <a:t>Utholme</a:t>
            </a:r>
            <a:r>
              <a:rPr lang="sv-SE" sz="2000" dirty="0"/>
              <a:t> 4 par (4 par 2015). 5 ringmärkt unge (1 </a:t>
            </a:r>
            <a:r>
              <a:rPr lang="sv-SE" sz="2000" dirty="0" err="1"/>
              <a:t>st</a:t>
            </a:r>
            <a:r>
              <a:rPr lang="sv-SE" sz="2000" dirty="0"/>
              <a:t> 2015). 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Näsrevet 5 par (13 par 2014). 0 ringmärkt unge (1 </a:t>
            </a:r>
            <a:r>
              <a:rPr lang="sv-SE" sz="2000" dirty="0" err="1"/>
              <a:t>st</a:t>
            </a:r>
            <a:r>
              <a:rPr lang="sv-SE" sz="2000" dirty="0"/>
              <a:t> 2015). Predation av gråtrut </a:t>
            </a:r>
          </a:p>
          <a:p>
            <a:pPr marL="0" indent="0">
              <a:buFont typeface="Arial" charset="0"/>
              <a:buNone/>
              <a:defRPr/>
            </a:pPr>
            <a:r>
              <a:rPr lang="sv-SE" dirty="0"/>
              <a:t>	Västra Götalands län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3 par (2 par 2015) (Vänern) </a:t>
            </a:r>
          </a:p>
          <a:p>
            <a:pPr>
              <a:buFont typeface="Arial" charset="0"/>
              <a:buChar char="•"/>
              <a:defRPr/>
            </a:pPr>
            <a:endParaRPr lang="sv-SE" dirty="0"/>
          </a:p>
        </p:txBody>
      </p:sp>
      <p:pic>
        <p:nvPicPr>
          <p:cNvPr id="17411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9432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ubrik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sz="3600"/>
              <a:t>Götalands ostkust</a:t>
            </a:r>
            <a:endParaRPr lang="en-US" altLang="sv-SE" sz="360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427538" y="1628775"/>
            <a:ext cx="4475162" cy="449738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sv-SE" dirty="0"/>
          </a:p>
          <a:p>
            <a:pPr marL="0" indent="0" algn="ctr">
              <a:buFont typeface="Arial" charset="0"/>
              <a:buNone/>
              <a:defRPr/>
            </a:pPr>
            <a:r>
              <a:rPr lang="sv-SE" dirty="0"/>
              <a:t>Kalmar län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10 solitära par (1 par 2015). 7 ungar ringmärkt (1 </a:t>
            </a:r>
            <a:r>
              <a:rPr lang="sv-SE" sz="2000" dirty="0" err="1"/>
              <a:t>st</a:t>
            </a:r>
            <a:r>
              <a:rPr lang="sv-SE" sz="2000" dirty="0"/>
              <a:t> 2015).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 err="1"/>
              <a:t>Furö</a:t>
            </a:r>
            <a:r>
              <a:rPr lang="sv-SE" sz="2000" dirty="0"/>
              <a:t> 45 par (35 par 2015). Lyckad häckning, 72 ringmärkta ungar ( 45 </a:t>
            </a:r>
            <a:r>
              <a:rPr lang="sv-SE" sz="2000" dirty="0" err="1"/>
              <a:t>st</a:t>
            </a:r>
            <a:r>
              <a:rPr lang="sv-SE" sz="2000" dirty="0"/>
              <a:t> 2015).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Älgsbådarna 40 par (35 par 2015). 59 ungar ringmärkta (55 </a:t>
            </a:r>
            <a:r>
              <a:rPr lang="sv-SE" sz="2000" dirty="0" err="1"/>
              <a:t>st</a:t>
            </a:r>
            <a:r>
              <a:rPr lang="sv-SE" sz="2000" dirty="0"/>
              <a:t> 2015).</a:t>
            </a:r>
          </a:p>
          <a:p>
            <a:pPr>
              <a:buFont typeface="Arial" charset="0"/>
              <a:buChar char="•"/>
              <a:defRPr/>
            </a:pPr>
            <a:endParaRPr lang="sv-SE" sz="2000" dirty="0"/>
          </a:p>
          <a:p>
            <a:pPr marL="0" indent="0">
              <a:buFont typeface="Arial" charset="0"/>
              <a:buNone/>
              <a:defRPr/>
            </a:pPr>
            <a:r>
              <a:rPr lang="sv-SE" sz="2000" dirty="0"/>
              <a:t>		</a:t>
            </a:r>
            <a:endParaRPr lang="sv-SE" dirty="0"/>
          </a:p>
        </p:txBody>
      </p:sp>
      <p:pic>
        <p:nvPicPr>
          <p:cNvPr id="18435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11275"/>
            <a:ext cx="297656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ubrik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sz="3600"/>
              <a:t>Götalands ostkust</a:t>
            </a:r>
            <a:endParaRPr lang="en-US" altLang="sv-SE" sz="360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563938" y="1628775"/>
            <a:ext cx="5122862" cy="449738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sv-SE" dirty="0"/>
              <a:t>Östergötlands län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0 solitära par (1 par 2015). 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Inre </a:t>
            </a:r>
            <a:r>
              <a:rPr lang="sv-SE" sz="2000" dirty="0" err="1"/>
              <a:t>Dannskär</a:t>
            </a:r>
            <a:r>
              <a:rPr lang="sv-SE" sz="2000" dirty="0"/>
              <a:t> 1 par (1 par 2015).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Inre </a:t>
            </a:r>
            <a:r>
              <a:rPr lang="sv-SE" sz="2000" dirty="0" err="1"/>
              <a:t>Röskär</a:t>
            </a:r>
            <a:r>
              <a:rPr lang="sv-SE" sz="2000" dirty="0"/>
              <a:t>, Gryts skärgård, 18 par (13 par 2014). Dålig häckning med 9 ringmärkta ungar (13 </a:t>
            </a:r>
            <a:r>
              <a:rPr lang="sv-SE" sz="2000" dirty="0" err="1"/>
              <a:t>st</a:t>
            </a:r>
            <a:r>
              <a:rPr lang="sv-SE" sz="2000" dirty="0"/>
              <a:t> 2015). Endast 3 av ungarna flygga. 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Yttre </a:t>
            </a:r>
            <a:r>
              <a:rPr lang="sv-SE" sz="2000" dirty="0" err="1"/>
              <a:t>Röskär</a:t>
            </a:r>
            <a:r>
              <a:rPr lang="sv-SE" sz="2000" dirty="0"/>
              <a:t>, Gryts skärgård, 2 par (0 par 2015). Dålig häckning med 1 ringmärkta ungar (0 </a:t>
            </a:r>
            <a:r>
              <a:rPr lang="sv-SE" sz="2000" dirty="0" err="1"/>
              <a:t>st</a:t>
            </a:r>
            <a:r>
              <a:rPr lang="sv-SE" sz="2000" dirty="0"/>
              <a:t> 2015). 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Yttre </a:t>
            </a:r>
            <a:r>
              <a:rPr lang="sv-SE" sz="2000" dirty="0" err="1"/>
              <a:t>Spyskär</a:t>
            </a:r>
            <a:r>
              <a:rPr lang="sv-SE" sz="2000" dirty="0"/>
              <a:t> , Gryts skärgård 0 par (15 par 2015). Kolonin borta 2016.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Yttre Benskären, yttre Bråviken, 53 par (9 par 2015). 71 ringmärkta ungar (10 </a:t>
            </a:r>
            <a:r>
              <a:rPr lang="sv-SE" sz="2000" dirty="0" err="1"/>
              <a:t>st</a:t>
            </a:r>
            <a:r>
              <a:rPr lang="sv-SE" sz="2000" dirty="0"/>
              <a:t> 2015). Endast ca 25 flygga ungar</a:t>
            </a:r>
          </a:p>
          <a:p>
            <a:pPr>
              <a:buFont typeface="Arial" charset="0"/>
              <a:buChar char="•"/>
              <a:defRPr/>
            </a:pPr>
            <a:endParaRPr lang="sv-SE" dirty="0"/>
          </a:p>
        </p:txBody>
      </p:sp>
      <p:pic>
        <p:nvPicPr>
          <p:cNvPr id="19459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31496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ubrik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sz="3600"/>
              <a:t>Svealandskusten</a:t>
            </a:r>
            <a:endParaRPr lang="en-US" altLang="sv-SE" sz="360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787900" y="1524000"/>
            <a:ext cx="4105275" cy="478472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sv-SE" dirty="0"/>
              <a:t>Södermanlands län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0 solitära par (0 par 2015) i Sörmlands skärgård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Norra Grässkärsklubben 0 par (0 par 2015)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Dödmansklubb 0 par (0 par 2015)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Stora </a:t>
            </a:r>
            <a:r>
              <a:rPr lang="sv-SE" sz="2000" dirty="0" err="1"/>
              <a:t>Ådkubben</a:t>
            </a:r>
            <a:r>
              <a:rPr lang="sv-SE" sz="2000" dirty="0"/>
              <a:t> 0 par (0 par 2015)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Långa Hållet 33 par (76 par 2015). 63 ungar ringmärkta (110 </a:t>
            </a:r>
            <a:r>
              <a:rPr lang="sv-SE" sz="2000" dirty="0" err="1"/>
              <a:t>st</a:t>
            </a:r>
            <a:r>
              <a:rPr lang="sv-SE" sz="2000" dirty="0"/>
              <a:t> 2015). Få ungar flygga (ca 7), predation.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Risskären 1 par. (5 par 2015). 0 ungar ringmärktes (7 </a:t>
            </a:r>
            <a:r>
              <a:rPr lang="sv-SE" sz="2000" dirty="0" err="1"/>
              <a:t>st</a:t>
            </a:r>
            <a:r>
              <a:rPr lang="sv-SE" sz="2000" dirty="0"/>
              <a:t> 2015). </a:t>
            </a:r>
            <a:endParaRPr lang="sv-SE" dirty="0"/>
          </a:p>
        </p:txBody>
      </p:sp>
      <p:pic>
        <p:nvPicPr>
          <p:cNvPr id="20483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89150"/>
            <a:ext cx="4608512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6775"/>
            <a:ext cx="282416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ubrik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sz="3600"/>
              <a:t>Svealandskusten</a:t>
            </a:r>
            <a:endParaRPr lang="en-US" altLang="sv-SE" sz="360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356100" y="1341438"/>
            <a:ext cx="4330700" cy="478472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sv-SE" dirty="0"/>
              <a:t>Stockholms län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27 solitärt par (42 par 2015) i Stockholms skärgård. 33 ungar ringmärkta (25 </a:t>
            </a:r>
            <a:r>
              <a:rPr lang="sv-SE" sz="2000" dirty="0" err="1"/>
              <a:t>st</a:t>
            </a:r>
            <a:r>
              <a:rPr lang="sv-SE" sz="2000" dirty="0"/>
              <a:t> 2015).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 err="1"/>
              <a:t>Tisslan</a:t>
            </a:r>
            <a:r>
              <a:rPr lang="sv-SE" sz="2000" dirty="0"/>
              <a:t> 25 par (17 par 2015) och 28 ungar ringmärkta (24 </a:t>
            </a:r>
            <a:r>
              <a:rPr lang="sv-SE" sz="2000" dirty="0" err="1"/>
              <a:t>st</a:t>
            </a:r>
            <a:r>
              <a:rPr lang="sv-SE" sz="2000" dirty="0"/>
              <a:t> 2015)</a:t>
            </a:r>
          </a:p>
        </p:txBody>
      </p:sp>
      <p:pic>
        <p:nvPicPr>
          <p:cNvPr id="21508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1570037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ubrik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sz="3600"/>
              <a:t>Svealandskusten</a:t>
            </a:r>
            <a:endParaRPr lang="en-US" altLang="sv-SE" sz="360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067175" y="1600200"/>
            <a:ext cx="4619625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sv-SE" dirty="0"/>
              <a:t>Uppsala län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9 solitära par (9 par 2015) i Gräsö skärgård. 8 ungar ringmärkta (4 </a:t>
            </a:r>
            <a:r>
              <a:rPr lang="sv-SE" sz="2000" dirty="0" err="1"/>
              <a:t>st</a:t>
            </a:r>
            <a:r>
              <a:rPr lang="sv-SE" sz="2000" dirty="0"/>
              <a:t> 2014)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 err="1"/>
              <a:t>Öregrundsgrepen</a:t>
            </a:r>
            <a:r>
              <a:rPr lang="sv-SE" sz="2000" dirty="0"/>
              <a:t> 1 par( 3 par 2015) och 0 ungar ringmärkta (2 </a:t>
            </a:r>
            <a:r>
              <a:rPr lang="sv-SE" sz="2000" dirty="0" err="1"/>
              <a:t>st</a:t>
            </a:r>
            <a:r>
              <a:rPr lang="sv-SE" sz="2000" dirty="0"/>
              <a:t> 2015)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Stenarna 150 par (142 par 2015)  och 200 ringmärkta ungar (207 </a:t>
            </a:r>
            <a:r>
              <a:rPr lang="sv-SE" sz="2000" dirty="0" err="1"/>
              <a:t>st</a:t>
            </a:r>
            <a:r>
              <a:rPr lang="sv-SE" sz="2000" dirty="0"/>
              <a:t> 2015)</a:t>
            </a:r>
          </a:p>
          <a:p>
            <a:pPr>
              <a:buFont typeface="Arial" charset="0"/>
              <a:buChar char="•"/>
              <a:defRPr/>
            </a:pPr>
            <a:endParaRPr lang="sv-SE" dirty="0"/>
          </a:p>
        </p:txBody>
      </p:sp>
      <p:pic>
        <p:nvPicPr>
          <p:cNvPr id="22531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3573462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ubrik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sz="3600"/>
              <a:t>Södra och mellersta Norrlandskusten</a:t>
            </a:r>
            <a:endParaRPr lang="en-US" altLang="sv-SE" sz="360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v-SE" dirty="0"/>
              <a:t>		Gävleborgs län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2 solitära par (1 par 2015). 4 ungar ringmärkta (0 </a:t>
            </a:r>
            <a:r>
              <a:rPr lang="sv-SE" sz="2000" dirty="0" err="1"/>
              <a:t>st</a:t>
            </a:r>
            <a:r>
              <a:rPr lang="sv-SE" sz="2000" dirty="0"/>
              <a:t> 2015)</a:t>
            </a:r>
          </a:p>
          <a:p>
            <a:pPr marL="0" indent="0">
              <a:buFont typeface="Arial" charset="0"/>
              <a:buNone/>
              <a:defRPr/>
            </a:pPr>
            <a:r>
              <a:rPr lang="sv-SE" dirty="0"/>
              <a:t>		 Västernorrlands län</a:t>
            </a:r>
          </a:p>
          <a:p>
            <a:pPr>
              <a:buFont typeface="Arial" charset="0"/>
              <a:buChar char="•"/>
              <a:defRPr/>
            </a:pPr>
            <a:r>
              <a:rPr lang="sv-SE" sz="2000" dirty="0"/>
              <a:t>6 solitära par (6 par 2015). 3 ungar  (0 </a:t>
            </a:r>
            <a:r>
              <a:rPr lang="sv-SE" sz="2000" dirty="0" err="1"/>
              <a:t>st</a:t>
            </a:r>
            <a:r>
              <a:rPr lang="sv-SE" sz="2000" dirty="0"/>
              <a:t> 2015)</a:t>
            </a:r>
          </a:p>
          <a:p>
            <a:pPr marL="0" indent="0">
              <a:buFont typeface="Arial" charset="0"/>
              <a:buNone/>
              <a:defRPr/>
            </a:pPr>
            <a:r>
              <a:rPr lang="sv-SE" sz="2000" dirty="0"/>
              <a:t>		</a:t>
            </a:r>
            <a:r>
              <a:rPr lang="sv-SE" dirty="0"/>
              <a:t>Västerbottens län</a:t>
            </a:r>
          </a:p>
          <a:p>
            <a:pPr>
              <a:buFont typeface="Arial" charset="0"/>
              <a:buChar char="•"/>
              <a:defRPr/>
            </a:pPr>
            <a:r>
              <a:rPr lang="sv-SE" sz="2000"/>
              <a:t>30 </a:t>
            </a:r>
            <a:r>
              <a:rPr lang="sv-SE" sz="2000" dirty="0"/>
              <a:t>solitära par (24 par 2015). 20 ungar ringmärkta (21 </a:t>
            </a:r>
            <a:r>
              <a:rPr lang="sv-SE" sz="2000" dirty="0" err="1"/>
              <a:t>st</a:t>
            </a:r>
            <a:r>
              <a:rPr lang="sv-SE" sz="2000" dirty="0"/>
              <a:t> 2015)</a:t>
            </a:r>
          </a:p>
        </p:txBody>
      </p:sp>
      <p:pic>
        <p:nvPicPr>
          <p:cNvPr id="4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9413</TotalTime>
  <Words>378</Words>
  <Application>Microsoft Office PowerPoint</Application>
  <PresentationFormat>Bildspel på skärmen (4:3)</PresentationFormat>
  <Paragraphs>80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Office-tema</vt:lpstr>
      <vt:lpstr>Skräntärne inventering 2016</vt:lpstr>
      <vt:lpstr>Sydsverige</vt:lpstr>
      <vt:lpstr>Gotland och Götalands inland</vt:lpstr>
      <vt:lpstr>Götalands ostkust</vt:lpstr>
      <vt:lpstr>Götalands ostkust</vt:lpstr>
      <vt:lpstr>Svealandskusten</vt:lpstr>
      <vt:lpstr>Svealandskusten</vt:lpstr>
      <vt:lpstr>Svealandskusten</vt:lpstr>
      <vt:lpstr>Södra och mellersta Norrlandskusten</vt:lpstr>
      <vt:lpstr>Norra Norrlandskusten</vt:lpstr>
      <vt:lpstr>Summering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Caspian Terns in Sweden 1990-2009 population trend</dc:title>
  <dc:creator>Ulrik Lötberg</dc:creator>
  <cp:lastModifiedBy>Solvidd</cp:lastModifiedBy>
  <cp:revision>232</cp:revision>
  <dcterms:created xsi:type="dcterms:W3CDTF">2009-10-27T03:50:37Z</dcterms:created>
  <dcterms:modified xsi:type="dcterms:W3CDTF">2016-12-01T19:33:56Z</dcterms:modified>
</cp:coreProperties>
</file>